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266B-647F-4048-A283-2E3EB13CB592}" type="datetimeFigureOut">
              <a:rPr lang="es-ES" smtClean="0"/>
              <a:pPr/>
              <a:t>24/01/2010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C3853-D6C3-441B-942E-B30FCC9017C2}" type="slidenum">
              <a:rPr lang="ca-ES" smtClean="0"/>
              <a:pPr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266B-647F-4048-A283-2E3EB13CB592}" type="datetimeFigureOut">
              <a:rPr lang="es-ES" smtClean="0"/>
              <a:pPr/>
              <a:t>24/01/2010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C3853-D6C3-441B-942E-B30FCC9017C2}" type="slidenum">
              <a:rPr lang="ca-ES" smtClean="0"/>
              <a:pPr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266B-647F-4048-A283-2E3EB13CB592}" type="datetimeFigureOut">
              <a:rPr lang="es-ES" smtClean="0"/>
              <a:pPr/>
              <a:t>24/01/2010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C3853-D6C3-441B-942E-B30FCC9017C2}" type="slidenum">
              <a:rPr lang="ca-ES" smtClean="0"/>
              <a:pPr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266B-647F-4048-A283-2E3EB13CB592}" type="datetimeFigureOut">
              <a:rPr lang="es-ES" smtClean="0"/>
              <a:pPr/>
              <a:t>24/01/2010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C3853-D6C3-441B-942E-B30FCC9017C2}" type="slidenum">
              <a:rPr lang="ca-ES" smtClean="0"/>
              <a:pPr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266B-647F-4048-A283-2E3EB13CB592}" type="datetimeFigureOut">
              <a:rPr lang="es-ES" smtClean="0"/>
              <a:pPr/>
              <a:t>24/01/2010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C3853-D6C3-441B-942E-B30FCC9017C2}" type="slidenum">
              <a:rPr lang="ca-ES" smtClean="0"/>
              <a:pPr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266B-647F-4048-A283-2E3EB13CB592}" type="datetimeFigureOut">
              <a:rPr lang="es-ES" smtClean="0"/>
              <a:pPr/>
              <a:t>24/01/2010</a:t>
            </a:fld>
            <a:endParaRPr lang="ca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C3853-D6C3-441B-942E-B30FCC9017C2}" type="slidenum">
              <a:rPr lang="ca-ES" smtClean="0"/>
              <a:pPr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266B-647F-4048-A283-2E3EB13CB592}" type="datetimeFigureOut">
              <a:rPr lang="es-ES" smtClean="0"/>
              <a:pPr/>
              <a:t>24/01/2010</a:t>
            </a:fld>
            <a:endParaRPr lang="ca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C3853-D6C3-441B-942E-B30FCC9017C2}" type="slidenum">
              <a:rPr lang="ca-ES" smtClean="0"/>
              <a:pPr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266B-647F-4048-A283-2E3EB13CB592}" type="datetimeFigureOut">
              <a:rPr lang="es-ES" smtClean="0"/>
              <a:pPr/>
              <a:t>24/01/2010</a:t>
            </a:fld>
            <a:endParaRPr lang="ca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C3853-D6C3-441B-942E-B30FCC9017C2}" type="slidenum">
              <a:rPr lang="ca-ES" smtClean="0"/>
              <a:pPr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266B-647F-4048-A283-2E3EB13CB592}" type="datetimeFigureOut">
              <a:rPr lang="es-ES" smtClean="0"/>
              <a:pPr/>
              <a:t>24/01/2010</a:t>
            </a:fld>
            <a:endParaRPr lang="ca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C3853-D6C3-441B-942E-B30FCC9017C2}" type="slidenum">
              <a:rPr lang="ca-ES" smtClean="0"/>
              <a:pPr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266B-647F-4048-A283-2E3EB13CB592}" type="datetimeFigureOut">
              <a:rPr lang="es-ES" smtClean="0"/>
              <a:pPr/>
              <a:t>24/01/2010</a:t>
            </a:fld>
            <a:endParaRPr lang="ca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C3853-D6C3-441B-942E-B30FCC9017C2}" type="slidenum">
              <a:rPr lang="ca-ES" smtClean="0"/>
              <a:pPr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a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266B-647F-4048-A283-2E3EB13CB592}" type="datetimeFigureOut">
              <a:rPr lang="es-ES" smtClean="0"/>
              <a:pPr/>
              <a:t>24/01/2010</a:t>
            </a:fld>
            <a:endParaRPr lang="ca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C3853-D6C3-441B-942E-B30FCC9017C2}" type="slidenum">
              <a:rPr lang="ca-ES" smtClean="0"/>
              <a:pPr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>
                <a:alpha val="26000"/>
              </a:srgb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E7266B-647F-4048-A283-2E3EB13CB592}" type="datetimeFigureOut">
              <a:rPr lang="es-ES" smtClean="0"/>
              <a:pPr/>
              <a:t>24/01/2010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8C3853-D6C3-441B-942E-B30FCC9017C2}" type="slidenum">
              <a:rPr lang="ca-ES" smtClean="0"/>
              <a:pPr/>
              <a:t>‹Nº›</a:t>
            </a:fld>
            <a:endParaRPr lang="ca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gif"/><Relationship Id="rId3" Type="http://schemas.openxmlformats.org/officeDocument/2006/relationships/slide" Target="slide5.xml"/><Relationship Id="rId7" Type="http://schemas.openxmlformats.org/officeDocument/2006/relationships/image" Target="../media/image3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eg"/><Relationship Id="rId5" Type="http://schemas.openxmlformats.org/officeDocument/2006/relationships/slide" Target="slide9.xml"/><Relationship Id="rId4" Type="http://schemas.openxmlformats.org/officeDocument/2006/relationships/slide" Target="slide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6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slide" Target="slide10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57158" y="1857364"/>
            <a:ext cx="850112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Wave2">
              <a:avLst/>
            </a:prstTxWarp>
            <a:spAutoFit/>
          </a:bodyPr>
          <a:lstStyle/>
          <a:p>
            <a:pPr algn="ctr"/>
            <a:r>
              <a:rPr lang="ca-ES" sz="80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Els Drets Humans</a:t>
            </a:r>
            <a:endParaRPr lang="ca-ES" sz="80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6786578" y="4929198"/>
            <a:ext cx="31432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400" dirty="0" smtClean="0">
                <a:solidFill>
                  <a:schemeClr val="bg1"/>
                </a:solidFill>
                <a:latin typeface="Comic Sans MS" pitchFamily="66" charset="0"/>
              </a:rPr>
              <a:t>Pau Camps</a:t>
            </a:r>
          </a:p>
          <a:p>
            <a:r>
              <a:rPr lang="ca-ES" sz="2400" dirty="0" smtClean="0">
                <a:solidFill>
                  <a:schemeClr val="bg1"/>
                </a:solidFill>
                <a:latin typeface="Comic Sans MS" pitchFamily="66" charset="0"/>
              </a:rPr>
              <a:t>Aram Ruiz</a:t>
            </a:r>
          </a:p>
          <a:p>
            <a:r>
              <a:rPr lang="ca-ES" sz="2400" dirty="0" smtClean="0">
                <a:solidFill>
                  <a:schemeClr val="bg1"/>
                </a:solidFill>
                <a:latin typeface="Comic Sans MS" pitchFamily="66" charset="0"/>
              </a:rPr>
              <a:t>6è B</a:t>
            </a:r>
          </a:p>
          <a:p>
            <a:r>
              <a:rPr lang="ca-ES" sz="2400" dirty="0" smtClean="0">
                <a:solidFill>
                  <a:schemeClr val="bg1"/>
                </a:solidFill>
                <a:latin typeface="Comic Sans MS" pitchFamily="66" charset="0"/>
              </a:rPr>
              <a:t>Curs: 2009-10</a:t>
            </a:r>
            <a:endParaRPr lang="ca-ES" sz="24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1643042" y="571480"/>
            <a:ext cx="574798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a-ES" sz="36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XVI Setmana de la Solidaritat</a:t>
            </a:r>
            <a:endParaRPr lang="ca-ES" sz="36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Pergamino horizontal"/>
          <p:cNvSpPr/>
          <p:nvPr/>
        </p:nvSpPr>
        <p:spPr>
          <a:xfrm>
            <a:off x="7429520" y="5857892"/>
            <a:ext cx="1071570" cy="785818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3" name="2 CuadroTexto"/>
          <p:cNvSpPr txBox="1"/>
          <p:nvPr/>
        </p:nvSpPr>
        <p:spPr>
          <a:xfrm>
            <a:off x="7572396" y="6072206"/>
            <a:ext cx="857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 smtClean="0">
                <a:hlinkClick r:id="rId2" action="ppaction://hlinksldjump"/>
              </a:rPr>
              <a:t>Índex</a:t>
            </a:r>
            <a:endParaRPr lang="ca-ES" dirty="0" smtClean="0"/>
          </a:p>
        </p:txBody>
      </p:sp>
      <p:sp>
        <p:nvSpPr>
          <p:cNvPr id="4" name="3 Rectángulo"/>
          <p:cNvSpPr/>
          <p:nvPr/>
        </p:nvSpPr>
        <p:spPr>
          <a:xfrm>
            <a:off x="3214678" y="428604"/>
            <a:ext cx="220310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a-ES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Deures</a:t>
            </a:r>
            <a:endParaRPr lang="ca-ES" sz="5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428596" y="1500174"/>
            <a:ext cx="83582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400" dirty="0" smtClean="0"/>
              <a:t>Tothom té el deure de respectar els drets i no suprimir-ne cap.</a:t>
            </a:r>
            <a:endParaRPr lang="ca-ES" sz="2400" dirty="0"/>
          </a:p>
        </p:txBody>
      </p:sp>
      <p:pic>
        <p:nvPicPr>
          <p:cNvPr id="7" name="6 Imagen" descr="mafalda-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1857364"/>
            <a:ext cx="4214810" cy="3161108"/>
          </a:xfrm>
          <a:prstGeom prst="rect">
            <a:avLst/>
          </a:prstGeom>
        </p:spPr>
      </p:pic>
      <p:pic>
        <p:nvPicPr>
          <p:cNvPr id="8" name="7 Imagen" descr="mafalda_3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2357430"/>
            <a:ext cx="2657475" cy="3810000"/>
          </a:xfrm>
          <a:prstGeom prst="rect">
            <a:avLst/>
          </a:prstGeom>
        </p:spPr>
      </p:pic>
      <p:sp>
        <p:nvSpPr>
          <p:cNvPr id="9" name="8 CuadroTexto"/>
          <p:cNvSpPr txBox="1"/>
          <p:nvPr/>
        </p:nvSpPr>
        <p:spPr>
          <a:xfrm>
            <a:off x="5357818" y="4357694"/>
            <a:ext cx="7858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200" dirty="0" smtClean="0"/>
              <a:t>Drets</a:t>
            </a:r>
          </a:p>
          <a:p>
            <a:r>
              <a:rPr lang="ca-ES" sz="1200" dirty="0" smtClean="0"/>
              <a:t>Humans</a:t>
            </a:r>
            <a:endParaRPr lang="ca-E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571868" y="214290"/>
            <a:ext cx="17672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u="sng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Índex</a:t>
            </a:r>
            <a:endParaRPr lang="es-ES" sz="5400" b="1" u="sng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285720" y="1428736"/>
            <a:ext cx="842965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800" dirty="0" smtClean="0">
                <a:solidFill>
                  <a:srgbClr val="0070C0"/>
                </a:solidFill>
                <a:hlinkClick r:id="rId2" action="ppaction://hlinksldjump"/>
              </a:rPr>
              <a:t>-Som iguals davant la llei.</a:t>
            </a:r>
            <a:endParaRPr lang="ca-ES" sz="2800" dirty="0" smtClean="0">
              <a:solidFill>
                <a:srgbClr val="0070C0"/>
              </a:solidFill>
            </a:endParaRPr>
          </a:p>
          <a:p>
            <a:r>
              <a:rPr lang="ca-ES" sz="2800" dirty="0" smtClean="0">
                <a:solidFill>
                  <a:srgbClr val="0070C0"/>
                </a:solidFill>
                <a:hlinkClick r:id="rId3" action="ppaction://hlinksldjump"/>
              </a:rPr>
              <a:t>-Dret al descans.</a:t>
            </a:r>
            <a:endParaRPr lang="ca-ES" sz="2800" dirty="0">
              <a:solidFill>
                <a:srgbClr val="0070C0"/>
              </a:solidFill>
            </a:endParaRPr>
          </a:p>
          <a:p>
            <a:r>
              <a:rPr lang="ca-ES" sz="2800" dirty="0" smtClean="0">
                <a:solidFill>
                  <a:srgbClr val="0070C0"/>
                </a:solidFill>
                <a:hlinkClick r:id="rId4" action="ppaction://hlinksldjump"/>
              </a:rPr>
              <a:t>-Dret a l’educació.</a:t>
            </a:r>
            <a:endParaRPr lang="ca-ES" sz="2800" dirty="0" smtClean="0">
              <a:solidFill>
                <a:srgbClr val="0070C0"/>
              </a:solidFill>
            </a:endParaRPr>
          </a:p>
          <a:p>
            <a:r>
              <a:rPr lang="ca-ES" sz="2800" dirty="0" smtClean="0">
                <a:solidFill>
                  <a:srgbClr val="0070C0"/>
                </a:solidFill>
                <a:hlinkClick r:id="rId5" action="ppaction://hlinksldjump"/>
              </a:rPr>
              <a:t>-Prohibit suprimir drets.</a:t>
            </a:r>
            <a:endParaRPr lang="ca-ES" sz="2800" dirty="0">
              <a:solidFill>
                <a:srgbClr val="0070C0"/>
              </a:solidFill>
            </a:endParaRPr>
          </a:p>
        </p:txBody>
      </p:sp>
      <p:pic>
        <p:nvPicPr>
          <p:cNvPr id="5" name="4 Imagen" descr="20070612123207-manos[1]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286380" y="428604"/>
            <a:ext cx="3643334" cy="3643357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7" name="6 Imagen" descr="UUUU[1]3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14282" y="3229403"/>
            <a:ext cx="3571900" cy="3628597"/>
          </a:xfrm>
          <a:prstGeom prst="rect">
            <a:avLst/>
          </a:prstGeom>
        </p:spPr>
      </p:pic>
      <p:pic>
        <p:nvPicPr>
          <p:cNvPr id="8" name="7 Imagen" descr="derechoshumanos[1]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500562" y="4071942"/>
            <a:ext cx="3500430" cy="2571744"/>
          </a:xfrm>
          <a:prstGeom prst="rect">
            <a:avLst/>
          </a:prstGeom>
        </p:spPr>
      </p:pic>
      <p:sp>
        <p:nvSpPr>
          <p:cNvPr id="9" name="8 Botón de acción: Hacia delante o Siguiente">
            <a:hlinkClick r:id="" action="ppaction://hlinkshowjump?jump=endshow" highlightClick="1"/>
          </p:cNvPr>
          <p:cNvSpPr/>
          <p:nvPr/>
        </p:nvSpPr>
        <p:spPr>
          <a:xfrm>
            <a:off x="8286776" y="5857892"/>
            <a:ext cx="714380" cy="64294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0" name="9 CuadroTexto"/>
          <p:cNvSpPr txBox="1"/>
          <p:nvPr/>
        </p:nvSpPr>
        <p:spPr>
          <a:xfrm>
            <a:off x="8072462" y="5357826"/>
            <a:ext cx="928694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ca-ES" dirty="0" smtClean="0"/>
              <a:t>Sortida</a:t>
            </a:r>
            <a:endParaRPr lang="ca-ES" dirty="0"/>
          </a:p>
        </p:txBody>
      </p:sp>
      <p:sp>
        <p:nvSpPr>
          <p:cNvPr id="11" name="10 Flecha abajo"/>
          <p:cNvSpPr/>
          <p:nvPr/>
        </p:nvSpPr>
        <p:spPr>
          <a:xfrm>
            <a:off x="8501090" y="5643578"/>
            <a:ext cx="71438" cy="14287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  <p:bldP spid="10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285728"/>
            <a:ext cx="8929718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a-ES" sz="66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Som iguals davant la llei</a:t>
            </a:r>
            <a:endParaRPr lang="ca-ES" sz="66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0" y="1714488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a-ES" sz="2000" dirty="0" smtClean="0"/>
          </a:p>
        </p:txBody>
      </p:sp>
      <p:pic>
        <p:nvPicPr>
          <p:cNvPr id="1026" name="Picture 2" descr="E:\judicial-scales2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285992"/>
            <a:ext cx="3929091" cy="3489884"/>
          </a:xfrm>
          <a:prstGeom prst="rect">
            <a:avLst/>
          </a:prstGeom>
          <a:noFill/>
        </p:spPr>
      </p:pic>
      <p:pic>
        <p:nvPicPr>
          <p:cNvPr id="1027" name="Picture 3" descr="E:\untitled[1]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3429000"/>
            <a:ext cx="3786182" cy="2809875"/>
          </a:xfrm>
          <a:prstGeom prst="rect">
            <a:avLst/>
          </a:prstGeom>
          <a:noFill/>
        </p:spPr>
      </p:pic>
      <p:sp>
        <p:nvSpPr>
          <p:cNvPr id="6" name="5 Rectángulo"/>
          <p:cNvSpPr/>
          <p:nvPr/>
        </p:nvSpPr>
        <p:spPr>
          <a:xfrm>
            <a:off x="357158" y="1357298"/>
            <a:ext cx="78581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dirty="0" smtClean="0">
                <a:latin typeface="Arial" charset="0"/>
              </a:rPr>
              <a:t>Totes les persones són iguals davant la llei i tenen dret, sense cap distinció, a la mateixa protecció per la llei.</a:t>
            </a:r>
            <a:r>
              <a:rPr lang="en-GB" dirty="0" smtClean="0">
                <a:latin typeface="Arial" charset="0"/>
              </a:rPr>
              <a:t> </a:t>
            </a:r>
            <a:endParaRPr lang="ca-ES" dirty="0"/>
          </a:p>
        </p:txBody>
      </p:sp>
      <p:sp>
        <p:nvSpPr>
          <p:cNvPr id="7" name="6 Flecha derecha">
            <a:hlinkClick r:id="rId4" action="ppaction://hlinksldjump"/>
          </p:cNvPr>
          <p:cNvSpPr/>
          <p:nvPr/>
        </p:nvSpPr>
        <p:spPr>
          <a:xfrm>
            <a:off x="8143900" y="6072206"/>
            <a:ext cx="785818" cy="6429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000364" y="285728"/>
            <a:ext cx="24590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DEURES</a:t>
            </a:r>
            <a:endParaRPr lang="es-ES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1643042" y="1428736"/>
            <a:ext cx="52149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a-ES" dirty="0"/>
          </a:p>
        </p:txBody>
      </p:sp>
      <p:sp>
        <p:nvSpPr>
          <p:cNvPr id="5" name="4 CuadroTexto"/>
          <p:cNvSpPr txBox="1"/>
          <p:nvPr/>
        </p:nvSpPr>
        <p:spPr>
          <a:xfrm>
            <a:off x="642910" y="1785926"/>
            <a:ext cx="8072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 smtClean="0"/>
              <a:t>No hem d’acusar a la gent, per més que sigui diferent, ( sexe, raça </a:t>
            </a:r>
            <a:r>
              <a:rPr lang="ca-ES" smtClean="0"/>
              <a:t>, religió...)</a:t>
            </a:r>
            <a:endParaRPr lang="ca-ES" dirty="0"/>
          </a:p>
        </p:txBody>
      </p:sp>
      <p:pic>
        <p:nvPicPr>
          <p:cNvPr id="6" name="5 Imagen" descr="discriminacion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4143380"/>
            <a:ext cx="2431100" cy="2357430"/>
          </a:xfrm>
          <a:prstGeom prst="rect">
            <a:avLst/>
          </a:prstGeom>
        </p:spPr>
      </p:pic>
      <p:pic>
        <p:nvPicPr>
          <p:cNvPr id="7" name="6 Imagen" descr="discriminacion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86050" y="2285992"/>
            <a:ext cx="6181498" cy="2469307"/>
          </a:xfrm>
          <a:prstGeom prst="rect">
            <a:avLst/>
          </a:prstGeom>
        </p:spPr>
      </p:pic>
      <p:sp>
        <p:nvSpPr>
          <p:cNvPr id="8" name="7 Pergamino horizontal"/>
          <p:cNvSpPr/>
          <p:nvPr/>
        </p:nvSpPr>
        <p:spPr>
          <a:xfrm>
            <a:off x="6929454" y="5786454"/>
            <a:ext cx="1357322" cy="71438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9" name="8 CuadroTexto"/>
          <p:cNvSpPr txBox="1"/>
          <p:nvPr/>
        </p:nvSpPr>
        <p:spPr>
          <a:xfrm>
            <a:off x="7143768" y="5929330"/>
            <a:ext cx="10001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400" dirty="0" smtClean="0">
                <a:solidFill>
                  <a:schemeClr val="bg1"/>
                </a:solidFill>
                <a:hlinkClick r:id="rId4" action="ppaction://hlinksldjump"/>
              </a:rPr>
              <a:t>Índex</a:t>
            </a:r>
            <a:endParaRPr lang="ca-E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642910" y="0"/>
            <a:ext cx="750099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a-ES" sz="66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DRET AL DESCANS</a:t>
            </a:r>
            <a:endParaRPr lang="ca-ES" sz="66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571472" y="1214422"/>
            <a:ext cx="78581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800" dirty="0" smtClean="0">
                <a:latin typeface="Arial" charset="0"/>
              </a:rPr>
              <a:t>Tota persona té dret al descans i al lleure i a unes vacances </a:t>
            </a:r>
            <a:r>
              <a:rPr lang="ca-ES" sz="2800" dirty="0" err="1" smtClean="0">
                <a:latin typeface="Arial" charset="0"/>
              </a:rPr>
              <a:t>pagade</a:t>
            </a:r>
            <a:r>
              <a:rPr lang="en-GB" sz="2800" dirty="0" smtClean="0">
                <a:latin typeface="Arial" charset="0"/>
              </a:rPr>
              <a:t>s.</a:t>
            </a:r>
            <a:endParaRPr lang="ca-ES" sz="2800" dirty="0"/>
          </a:p>
        </p:txBody>
      </p:sp>
      <p:pic>
        <p:nvPicPr>
          <p:cNvPr id="9" name="8 Imagen" descr="descans3[1]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00562" y="4572003"/>
            <a:ext cx="3786214" cy="2285997"/>
          </a:xfrm>
          <a:prstGeom prst="rect">
            <a:avLst/>
          </a:prstGeom>
        </p:spPr>
      </p:pic>
      <p:pic>
        <p:nvPicPr>
          <p:cNvPr id="10" name="9 Imagen" descr="descans4[1]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814027"/>
            <a:ext cx="3643306" cy="3043974"/>
          </a:xfrm>
          <a:prstGeom prst="rect">
            <a:avLst/>
          </a:prstGeom>
        </p:spPr>
      </p:pic>
      <p:pic>
        <p:nvPicPr>
          <p:cNvPr id="11" name="10 Imagen" descr="descans5[1]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25824" y="1928802"/>
            <a:ext cx="3518176" cy="2362204"/>
          </a:xfrm>
          <a:prstGeom prst="rect">
            <a:avLst/>
          </a:prstGeom>
        </p:spPr>
      </p:pic>
      <p:pic>
        <p:nvPicPr>
          <p:cNvPr id="12" name="11 Imagen" descr="perro[1]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86116" y="2285992"/>
            <a:ext cx="2239101" cy="1500198"/>
          </a:xfrm>
          <a:prstGeom prst="rect">
            <a:avLst/>
          </a:prstGeom>
        </p:spPr>
      </p:pic>
      <p:sp>
        <p:nvSpPr>
          <p:cNvPr id="13" name="12 Flecha derecha">
            <a:hlinkClick r:id="rId6" action="ppaction://hlinksldjump"/>
          </p:cNvPr>
          <p:cNvSpPr/>
          <p:nvPr/>
        </p:nvSpPr>
        <p:spPr>
          <a:xfrm>
            <a:off x="8215338" y="6072206"/>
            <a:ext cx="785786" cy="5714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3214678" y="357166"/>
            <a:ext cx="250033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a-ES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Deures</a:t>
            </a:r>
            <a:endParaRPr lang="ca-ES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571472" y="1428736"/>
            <a:ext cx="72152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 smtClean="0"/>
              <a:t>S’ha de respectar el dret al descans de les persones, ja que si no els treballadors/es no descansarien i farien més hores.</a:t>
            </a:r>
            <a:endParaRPr lang="ca-ES" dirty="0"/>
          </a:p>
        </p:txBody>
      </p:sp>
      <p:pic>
        <p:nvPicPr>
          <p:cNvPr id="5" name="4 Imagen" descr="ninos_trabajand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5786" y="2285992"/>
            <a:ext cx="2714644" cy="4074088"/>
          </a:xfrm>
          <a:prstGeom prst="rect">
            <a:avLst/>
          </a:prstGeom>
        </p:spPr>
      </p:pic>
      <p:pic>
        <p:nvPicPr>
          <p:cNvPr id="6" name="5 Imagen" descr="hombres_trabajando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7686" y="1857364"/>
            <a:ext cx="4454556" cy="3905247"/>
          </a:xfrm>
          <a:prstGeom prst="rect">
            <a:avLst/>
          </a:prstGeom>
        </p:spPr>
      </p:pic>
      <p:sp>
        <p:nvSpPr>
          <p:cNvPr id="7" name="6 Pergamino horizontal"/>
          <p:cNvSpPr/>
          <p:nvPr/>
        </p:nvSpPr>
        <p:spPr>
          <a:xfrm>
            <a:off x="7215206" y="5857892"/>
            <a:ext cx="1214446" cy="785794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8" name="7 CuadroTexto"/>
          <p:cNvSpPr txBox="1"/>
          <p:nvPr/>
        </p:nvSpPr>
        <p:spPr>
          <a:xfrm>
            <a:off x="7358082" y="6000768"/>
            <a:ext cx="928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400" dirty="0" smtClean="0">
                <a:solidFill>
                  <a:schemeClr val="bg1"/>
                </a:solidFill>
                <a:hlinkClick r:id="rId4" action="ppaction://hlinksldjump"/>
              </a:rPr>
              <a:t>Índex</a:t>
            </a:r>
            <a:endParaRPr lang="ca-E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714480" y="214290"/>
            <a:ext cx="5706435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a-ES" sz="60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Dret a l’educació</a:t>
            </a:r>
            <a:endParaRPr lang="ca-ES" sz="60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500034" y="1643050"/>
            <a:ext cx="36392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a-ES" dirty="0" smtClean="0">
                <a:latin typeface="Arial" charset="0"/>
              </a:rPr>
              <a:t>Tota persona té dret a l'educació. </a:t>
            </a:r>
            <a:endParaRPr lang="ca-ES" dirty="0"/>
          </a:p>
        </p:txBody>
      </p:sp>
      <p:sp>
        <p:nvSpPr>
          <p:cNvPr id="5" name="4 Rectángulo"/>
          <p:cNvSpPr/>
          <p:nvPr/>
        </p:nvSpPr>
        <p:spPr>
          <a:xfrm>
            <a:off x="571440" y="2000240"/>
            <a:ext cx="857256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dirty="0" smtClean="0">
                <a:latin typeface="Arial" charset="0"/>
              </a:rPr>
              <a:t>L'educació ha de tendir al ple desenvolupament de la personalitat humana i a l'enfortiment del respecte als drets humans i a les llibertats fonamentals; ha de promoure la comprensió, la tolerància i l'amistat entre totes les nacions i grups ètnics o religiosos. El pare i la mare també tenen dret a escollir l’educació que es dona als seus fills/es.			</a:t>
            </a:r>
            <a:endParaRPr lang="ca-ES" dirty="0"/>
          </a:p>
        </p:txBody>
      </p:sp>
      <p:pic>
        <p:nvPicPr>
          <p:cNvPr id="8" name="7 Imagen" descr="GetAttachment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3500438"/>
            <a:ext cx="4286250" cy="3219450"/>
          </a:xfrm>
          <a:prstGeom prst="rect">
            <a:avLst/>
          </a:prstGeom>
        </p:spPr>
      </p:pic>
      <p:pic>
        <p:nvPicPr>
          <p:cNvPr id="9" name="8 Imagen" descr="203235[2]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628" y="3429000"/>
            <a:ext cx="3929122" cy="2616795"/>
          </a:xfrm>
          <a:prstGeom prst="rect">
            <a:avLst/>
          </a:prstGeom>
        </p:spPr>
      </p:pic>
      <p:sp>
        <p:nvSpPr>
          <p:cNvPr id="10" name="9 Flecha derecha">
            <a:hlinkClick r:id="rId4" action="ppaction://hlinksldjump"/>
          </p:cNvPr>
          <p:cNvSpPr/>
          <p:nvPr/>
        </p:nvSpPr>
        <p:spPr>
          <a:xfrm>
            <a:off x="8215338" y="6072206"/>
            <a:ext cx="642942" cy="5714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714612" y="214290"/>
            <a:ext cx="335663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a-ES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Deures</a:t>
            </a:r>
            <a:endParaRPr lang="ca-ES" sz="5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2 Pergamino horizontal"/>
          <p:cNvSpPr/>
          <p:nvPr/>
        </p:nvSpPr>
        <p:spPr>
          <a:xfrm>
            <a:off x="7072330" y="5715016"/>
            <a:ext cx="928694" cy="785818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4" name="3 CuadroTexto"/>
          <p:cNvSpPr txBox="1"/>
          <p:nvPr/>
        </p:nvSpPr>
        <p:spPr>
          <a:xfrm>
            <a:off x="7215206" y="5929330"/>
            <a:ext cx="857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 smtClean="0">
                <a:hlinkClick r:id="rId2" action="ppaction://hlinksldjump"/>
              </a:rPr>
              <a:t>índex</a:t>
            </a:r>
            <a:endParaRPr lang="ca-ES" dirty="0"/>
          </a:p>
        </p:txBody>
      </p:sp>
      <p:sp>
        <p:nvSpPr>
          <p:cNvPr id="6" name="5 CuadroTexto"/>
          <p:cNvSpPr txBox="1"/>
          <p:nvPr/>
        </p:nvSpPr>
        <p:spPr>
          <a:xfrm>
            <a:off x="642910" y="1285860"/>
            <a:ext cx="76438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a-ES" dirty="0" smtClean="0"/>
              <a:t>Els deures de l’educació són ser disciplinat, escoltar, respectar als altres, fer els deures, no perdre el temps...</a:t>
            </a:r>
            <a:endParaRPr lang="ca-ES" dirty="0"/>
          </a:p>
        </p:txBody>
      </p:sp>
      <p:pic>
        <p:nvPicPr>
          <p:cNvPr id="7" name="6 Imagen" descr="35133[2]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2357430"/>
            <a:ext cx="3627711" cy="4007999"/>
          </a:xfrm>
          <a:prstGeom prst="rect">
            <a:avLst/>
          </a:prstGeom>
        </p:spPr>
      </p:pic>
      <p:pic>
        <p:nvPicPr>
          <p:cNvPr id="8" name="7 Imagen" descr="immi-558-2340[1]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6248" y="2000240"/>
            <a:ext cx="4500562" cy="33754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Flecha derecha">
            <a:hlinkClick r:id="rId2" action="ppaction://hlinksldjump"/>
          </p:cNvPr>
          <p:cNvSpPr/>
          <p:nvPr/>
        </p:nvSpPr>
        <p:spPr>
          <a:xfrm>
            <a:off x="7929586" y="5786454"/>
            <a:ext cx="857256" cy="6429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3" name="2 Rectángulo"/>
          <p:cNvSpPr/>
          <p:nvPr/>
        </p:nvSpPr>
        <p:spPr>
          <a:xfrm>
            <a:off x="1071538" y="214290"/>
            <a:ext cx="69828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a-ES" sz="54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Prohibit suprimir drets</a:t>
            </a:r>
            <a:endParaRPr lang="ca-ES" sz="54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571472" y="1428736"/>
            <a:ext cx="77153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 smtClean="0"/>
              <a:t>Els drets s’han de respectar per a tots/es, ja que si es suprimeixen poden afectar a tothom i no es podrà saber quins són els seus drets: Dret al descans, llibertat d’expressió...</a:t>
            </a:r>
            <a:endParaRPr lang="ca-ES" dirty="0"/>
          </a:p>
        </p:txBody>
      </p:sp>
      <p:pic>
        <p:nvPicPr>
          <p:cNvPr id="2050" name="Picture 2" descr="http://amnistiacatalunya.org/edu/humor/dudh2/cat/30-flanagan-dudh-cat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52" y="2357430"/>
            <a:ext cx="5715040" cy="40610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</TotalTime>
  <Words>291</Words>
  <Application>Microsoft Office PowerPoint</Application>
  <PresentationFormat>Presentación en pantalla (4:3)</PresentationFormat>
  <Paragraphs>35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1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6priB</dc:creator>
  <cp:lastModifiedBy>ARAM RUIZ</cp:lastModifiedBy>
  <cp:revision>42</cp:revision>
  <dcterms:created xsi:type="dcterms:W3CDTF">2010-01-14T11:15:41Z</dcterms:created>
  <dcterms:modified xsi:type="dcterms:W3CDTF">2010-01-24T18:35:07Z</dcterms:modified>
</cp:coreProperties>
</file>